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30"/>
  </p:notesMasterIdLst>
  <p:handoutMasterIdLst>
    <p:handoutMasterId r:id="rId31"/>
  </p:handoutMasterIdLst>
  <p:sldIdLst>
    <p:sldId id="309" r:id="rId3"/>
    <p:sldId id="369" r:id="rId4"/>
    <p:sldId id="301" r:id="rId5"/>
    <p:sldId id="340" r:id="rId6"/>
    <p:sldId id="361" r:id="rId7"/>
    <p:sldId id="343" r:id="rId8"/>
    <p:sldId id="373" r:id="rId9"/>
    <p:sldId id="351" r:id="rId10"/>
    <p:sldId id="350" r:id="rId11"/>
    <p:sldId id="352" r:id="rId12"/>
    <p:sldId id="387" r:id="rId13"/>
    <p:sldId id="388" r:id="rId14"/>
    <p:sldId id="390" r:id="rId15"/>
    <p:sldId id="391" r:id="rId16"/>
    <p:sldId id="389" r:id="rId17"/>
    <p:sldId id="392" r:id="rId18"/>
    <p:sldId id="394" r:id="rId19"/>
    <p:sldId id="393" r:id="rId20"/>
    <p:sldId id="375" r:id="rId21"/>
    <p:sldId id="384" r:id="rId22"/>
    <p:sldId id="385" r:id="rId23"/>
    <p:sldId id="386" r:id="rId24"/>
    <p:sldId id="377" r:id="rId25"/>
    <p:sldId id="383" r:id="rId26"/>
    <p:sldId id="382" r:id="rId27"/>
    <p:sldId id="367" r:id="rId28"/>
    <p:sldId id="353" r:id="rId29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40"/>
            <p14:sldId id="361"/>
            <p14:sldId id="343"/>
            <p14:sldId id="373"/>
            <p14:sldId id="351"/>
            <p14:sldId id="350"/>
            <p14:sldId id="352"/>
            <p14:sldId id="387"/>
            <p14:sldId id="388"/>
            <p14:sldId id="390"/>
            <p14:sldId id="391"/>
            <p14:sldId id="389"/>
            <p14:sldId id="392"/>
            <p14:sldId id="394"/>
            <p14:sldId id="393"/>
            <p14:sldId id="375"/>
            <p14:sldId id="384"/>
            <p14:sldId id="385"/>
            <p14:sldId id="386"/>
            <p14:sldId id="377"/>
            <p14:sldId id="383"/>
            <p14:sldId id="382"/>
            <p14:sldId id="367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5" autoAdjust="0"/>
    <p:restoredTop sz="83292" autoAdjust="0"/>
  </p:normalViewPr>
  <p:slideViewPr>
    <p:cSldViewPr snapToGrid="0" showGuides="1">
      <p:cViewPr varScale="1">
        <p:scale>
          <a:sx n="70" d="100"/>
          <a:sy n="70" d="100"/>
        </p:scale>
        <p:origin x="-696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24" y="4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04.10.17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04.10.17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 dirty="0" err="1" smtClean="0"/>
              <a:t>Good</a:t>
            </a:r>
            <a:r>
              <a:rPr kumimoji="1" lang="de-DE" altLang="zh-CN" dirty="0" smtClean="0"/>
              <a:t> </a:t>
            </a:r>
            <a:r>
              <a:rPr kumimoji="1" lang="de-DE" altLang="zh-CN" dirty="0" err="1" smtClean="0"/>
              <a:t>afternoon!everyone</a:t>
            </a:r>
            <a:r>
              <a:rPr kumimoji="1" lang="de-DE" altLang="zh-CN" dirty="0" smtClean="0"/>
              <a:t>.</a:t>
            </a:r>
          </a:p>
          <a:p>
            <a:r>
              <a:rPr kumimoji="1" lang="de-DE" altLang="zh-CN" dirty="0" err="1" smtClean="0"/>
              <a:t>My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name</a:t>
            </a:r>
            <a:r>
              <a:rPr kumimoji="1" lang="de-DE" altLang="zh-CN" baseline="0" dirty="0" smtClean="0"/>
              <a:t> is Xiao </a:t>
            </a:r>
            <a:r>
              <a:rPr kumimoji="1" lang="de-DE" altLang="zh-CN" baseline="0" dirty="0" err="1" smtClean="0"/>
              <a:t>Huiyuan,welcome</a:t>
            </a:r>
            <a:r>
              <a:rPr kumimoji="1" lang="de-DE" altLang="zh-CN" baseline="0" dirty="0" smtClean="0"/>
              <a:t> to </a:t>
            </a:r>
            <a:r>
              <a:rPr kumimoji="1" lang="de-DE" altLang="zh-CN" baseline="0" dirty="0" err="1" smtClean="0"/>
              <a:t>my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master</a:t>
            </a:r>
            <a:r>
              <a:rPr kumimoji="1" lang="de-DE" altLang="zh-CN" baseline="0" dirty="0" smtClean="0"/>
              <a:t> thesis </a:t>
            </a:r>
            <a:r>
              <a:rPr kumimoji="1" lang="de-DE" altLang="zh-CN" baseline="0" dirty="0" err="1" smtClean="0"/>
              <a:t>presentation</a:t>
            </a:r>
            <a:r>
              <a:rPr kumimoji="1" lang="de-DE" altLang="zh-CN" baseline="0" dirty="0" smtClean="0"/>
              <a:t>:</a:t>
            </a:r>
            <a:r>
              <a:rPr kumimoji="0" lang="en-US" altLang="zh-CN" baseline="0" dirty="0" smtClean="0"/>
              <a:t>a</a:t>
            </a:r>
            <a:r>
              <a:rPr lang="en-US" altLang="zh-CN" dirty="0" smtClean="0"/>
              <a:t> study on the modeling of the distribution automation systems using Petri Nets.</a:t>
            </a:r>
          </a:p>
          <a:p>
            <a:r>
              <a:rPr kumimoji="1" lang="en-US" altLang="zh-CN" dirty="0" smtClean="0"/>
              <a:t>My</a:t>
            </a:r>
            <a:r>
              <a:rPr kumimoji="1" lang="en-US" altLang="zh-CN" baseline="0" dirty="0" smtClean="0"/>
              <a:t> supervisor is </a:t>
            </a:r>
            <a:r>
              <a:rPr kumimoji="1" lang="en-US" altLang="zh-CN" baseline="0" dirty="0" err="1" smtClean="0"/>
              <a:t>Mr.Sadu,thank</a:t>
            </a:r>
            <a:r>
              <a:rPr kumimoji="1" lang="en-US" altLang="zh-CN" baseline="0" dirty="0" smtClean="0"/>
              <a:t> you so much for your kindly help!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94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 dirty="0" err="1" smtClean="0"/>
              <a:t>Now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let´s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start</a:t>
            </a:r>
            <a:r>
              <a:rPr kumimoji="1" lang="de-DE" altLang="zh-CN" baseline="0" dirty="0" smtClean="0"/>
              <a:t> with </a:t>
            </a:r>
            <a:r>
              <a:rPr kumimoji="1" lang="de-DE" altLang="zh-CN" baseline="0" dirty="0" err="1" smtClean="0"/>
              <a:t>motivation</a:t>
            </a:r>
            <a:r>
              <a:rPr kumimoji="1" lang="de-DE" altLang="zh-CN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 the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higher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grid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dynamics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increasing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power system control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complexity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advanced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distribution automation system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should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be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deployed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to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ensure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the normal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operation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of the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grid,namely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the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distributed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automation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which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includes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substation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units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that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this thesis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focus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on.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But for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distributed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automation system, due to the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huge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number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of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actors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within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the system and </a:t>
            </a:r>
            <a:r>
              <a:rPr kumimoji="1"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</a:t>
            </a:r>
            <a:r>
              <a:rPr kumimoji="1" lang="de-DE" altLang="zh-CN" dirty="0" err="1" smtClean="0"/>
              <a:t>nterdependency</a:t>
            </a:r>
            <a:r>
              <a:rPr kumimoji="1" lang="de-DE" altLang="zh-CN" dirty="0" smtClean="0"/>
              <a:t> of different </a:t>
            </a:r>
            <a:r>
              <a:rPr kumimoji="1" lang="de-DE" altLang="zh-CN" dirty="0" err="1" smtClean="0"/>
              <a:t>actors</a:t>
            </a:r>
            <a:r>
              <a:rPr kumimoji="1" lang="de-DE" altLang="zh-CN" dirty="0" smtClean="0"/>
              <a:t>,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the data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information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exchange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are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chaotic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and the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logic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chain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is not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clear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very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detrimental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further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analysis. So Petri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net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should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be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introduced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to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avoid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these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problems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</a:t>
            </a:r>
            <a:endParaRPr lang="de-DE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782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958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Stochastic Petri nets are a form of Petri net where the transitions fire after a probabilistic delay determined by a random variable.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Two classes of transitions exist in GSPNs: </a:t>
            </a:r>
            <a:endParaRPr lang="en-US" altLang="zh-CN" dirty="0" smtClean="0"/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• timed transitions, whose delays are exponentially distributed random variables </a:t>
            </a:r>
            <a:endParaRPr lang="en-US" altLang="zh-CN" dirty="0" smtClean="0"/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• immediate transitions, whose delays are deterministically zero </a:t>
            </a:r>
            <a:endParaRPr lang="en-US" altLang="zh-CN" dirty="0" smtClean="0"/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Immediate transitions have priority over timed transitions. 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95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4251676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modeling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H</a:t>
            </a:r>
            <a:r>
              <a:rPr lang="en-US" altLang="zh-CN" sz="900" dirty="0" smtClean="0">
                <a:solidFill>
                  <a:srgbClr val="9D9EA0"/>
                </a:solidFill>
              </a:rPr>
              <a:t>uiyuan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smtClean="0"/>
              <a:t>uiyuan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smtClean="0"/>
              <a:t>modeling </a:t>
            </a:r>
            <a:r>
              <a:rPr lang="en-US" altLang="zh-CN" dirty="0"/>
              <a:t>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smtClean="0"/>
              <a:t>tudent</a:t>
            </a:r>
            <a:r>
              <a:rPr lang="de-DE" altLang="zh-CN" dirty="0" smtClean="0"/>
              <a:t>: H</a:t>
            </a:r>
            <a:r>
              <a:rPr lang="en-US" altLang="zh-CN" dirty="0" smtClean="0"/>
              <a:t>uiyuan Xiao</a:t>
            </a:r>
          </a:p>
          <a:p>
            <a:pPr algn="ctr"/>
            <a:r>
              <a:rPr lang="en-US" altLang="zh-CN" dirty="0" smtClean="0"/>
              <a:t>Professor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Prof. Antonello Monti</a:t>
            </a:r>
          </a:p>
          <a:p>
            <a:pPr algn="ctr"/>
            <a:r>
              <a:rPr lang="en-US" altLang="zh-CN" dirty="0" smtClean="0"/>
              <a:t>Supervisor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Abhinav Sadu</a:t>
            </a:r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STPN: 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3230300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</a:t>
            </a:r>
            <a:r>
              <a:rPr lang="en-US" altLang="zh-CN" sz="2000" dirty="0" smtClean="0"/>
              <a:t>Continuous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ime </a:t>
            </a:r>
            <a:r>
              <a:rPr lang="en-US" altLang="zh-CN" sz="2000" dirty="0"/>
              <a:t>Markov C</a:t>
            </a:r>
            <a:r>
              <a:rPr lang="en-US" altLang="zh-CN" sz="2000" dirty="0" smtClean="0"/>
              <a:t>hain (CTMC)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computation of </a:t>
            </a:r>
            <a:r>
              <a:rPr lang="en-US" altLang="zh-CN" sz="2000" dirty="0" smtClean="0"/>
              <a:t>dependability(Two methods):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33" y="2588905"/>
            <a:ext cx="4978994" cy="147728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6860" y="4536724"/>
            <a:ext cx="851323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ORIS's own performance analysis tools(GSPN) can quickly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obtain analysis </a:t>
            </a:r>
            <a:r>
              <a:rPr lang="en-US" altLang="zh-CN" sz="20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results (steady-state failure probability) both in data and graph.</a:t>
            </a:r>
          </a:p>
          <a:p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Centralized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98" y="1629866"/>
            <a:ext cx="6203559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2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smtClean="0"/>
              <a:t>architecture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</a:t>
            </a:r>
            <a:r>
              <a:rPr lang="en-US" altLang="zh-CN" sz="2000" dirty="0">
                <a:solidFill>
                  <a:srgbClr val="FF0000"/>
                </a:solidFill>
              </a:rPr>
              <a:t>three IEDs, three PSAUs </a:t>
            </a:r>
            <a:r>
              <a:rPr lang="en-US" altLang="zh-CN" sz="2000" dirty="0"/>
              <a:t>and</a:t>
            </a:r>
            <a:r>
              <a:rPr lang="en-US" altLang="zh-CN" sz="2000" dirty="0">
                <a:solidFill>
                  <a:srgbClr val="FF0000"/>
                </a:solidFill>
              </a:rPr>
              <a:t> one DMS </a:t>
            </a:r>
            <a:endParaRPr lang="de-DE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" y="4656313"/>
            <a:ext cx="8263619" cy="14527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34" y="1527986"/>
            <a:ext cx="7129291" cy="2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</a:t>
            </a:r>
            <a:endParaRPr lang="de-DE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3" y="4460059"/>
            <a:ext cx="8526915" cy="1586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7" y="1643650"/>
            <a:ext cx="7452266" cy="27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53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1799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two </a:t>
            </a:r>
            <a:r>
              <a:rPr lang="de-DE" altLang="zh-CN" sz="2000" dirty="0">
                <a:solidFill>
                  <a:srgbClr val="FF0000"/>
                </a:solidFill>
              </a:rPr>
              <a:t>separated </a:t>
            </a:r>
            <a:r>
              <a:rPr lang="de-DE" altLang="zh-CN" sz="2000" dirty="0" smtClean="0">
                <a:solidFill>
                  <a:srgbClr val="FF0000"/>
                </a:solidFill>
              </a:rPr>
              <a:t>IEDs</a:t>
            </a:r>
            <a:r>
              <a:rPr lang="de-DE" altLang="zh-CN" sz="2000" dirty="0">
                <a:solidFill>
                  <a:srgbClr val="FF0000"/>
                </a:solidFill>
              </a:rPr>
              <a:t>,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PSAU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8" y="4742883"/>
            <a:ext cx="7674443" cy="1427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20" y="1786205"/>
            <a:ext cx="6655191" cy="29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 </a:t>
            </a:r>
            <a:r>
              <a:rPr lang="de-DE" altLang="zh-CN" sz="2000" dirty="0" smtClean="0">
                <a:solidFill>
                  <a:srgbClr val="FF0000"/>
                </a:solidFill>
              </a:rPr>
              <a:t>( IED_</a:t>
            </a:r>
            <a:r>
              <a:rPr lang="en-US" altLang="zh-CN" sz="2000" dirty="0" smtClean="0">
                <a:solidFill>
                  <a:srgbClr val="FF0000"/>
                </a:solidFill>
              </a:rPr>
              <a:t>control</a:t>
            </a:r>
            <a:r>
              <a:rPr lang="zh-CN" altLang="en-US" sz="2000" dirty="0" smtClean="0">
                <a:solidFill>
                  <a:srgbClr val="FF0000"/>
                </a:solidFill>
              </a:rPr>
              <a:t>;</a:t>
            </a:r>
            <a:r>
              <a:rPr lang="de-DE" altLang="zh-CN" sz="2000" dirty="0" smtClean="0">
                <a:solidFill>
                  <a:srgbClr val="FF0000"/>
                </a:solidFill>
              </a:rPr>
              <a:t>IED_monitoring)</a:t>
            </a:r>
            <a:r>
              <a:rPr lang="en-US" altLang="zh-CN" sz="2000" dirty="0" smtClean="0">
                <a:solidFill>
                  <a:srgbClr val="FF0000"/>
                </a:solidFill>
              </a:rPr>
              <a:t>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8" y="4568444"/>
            <a:ext cx="8049824" cy="1481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3" y="1879271"/>
            <a:ext cx="6964360" cy="265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4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504191" cy="90629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/>
              <a:t>architecture with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</a:t>
            </a:r>
            <a:r>
              <a:rPr lang="de-DE" altLang="zh-CN" sz="2000" dirty="0" smtClean="0"/>
              <a:t>(</a:t>
            </a:r>
            <a:r>
              <a:rPr lang="en-US" altLang="zh-CN" sz="2000" dirty="0" smtClean="0"/>
              <a:t>migration both functions and database</a:t>
            </a:r>
            <a:r>
              <a:rPr lang="zh-CN" altLang="en-US" sz="2000" dirty="0" smtClean="0"/>
              <a:t>）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>
                <a:solidFill>
                  <a:srgbClr val="FF0000"/>
                </a:solidFill>
              </a:rPr>
              <a:t>one Sensor,  </a:t>
            </a:r>
            <a:r>
              <a:rPr lang="en-US" altLang="zh-CN" sz="2000" dirty="0" smtClean="0">
                <a:solidFill>
                  <a:srgbClr val="FF0000"/>
                </a:solidFill>
              </a:rPr>
              <a:t>three IEDs, </a:t>
            </a:r>
            <a:r>
              <a:rPr lang="en-US" altLang="zh-CN" sz="2000" dirty="0">
                <a:solidFill>
                  <a:srgbClr val="FF0000"/>
                </a:solidFill>
              </a:rPr>
              <a:t>three PSAUs </a:t>
            </a:r>
            <a:r>
              <a:rPr lang="en-US" altLang="zh-CN" sz="2000" dirty="0"/>
              <a:t>and</a:t>
            </a:r>
            <a:r>
              <a:rPr lang="en-US" altLang="zh-CN" sz="2000" dirty="0">
                <a:solidFill>
                  <a:srgbClr val="FF0000"/>
                </a:solidFill>
              </a:rPr>
              <a:t> one DMS </a:t>
            </a:r>
            <a:endParaRPr lang="de-DE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3" y="4510521"/>
            <a:ext cx="8164439" cy="1478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83" y="1879663"/>
            <a:ext cx="7594029" cy="24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8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</a:t>
            </a:r>
            <a:r>
              <a:rPr lang="en-US" altLang="zh-CN" dirty="0"/>
              <a:t> </a:t>
            </a:r>
            <a:r>
              <a:rPr lang="en-US" altLang="zh-CN" dirty="0" smtClean="0"/>
              <a:t>double virtualization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8" y="801077"/>
            <a:ext cx="8906541" cy="1155287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Double virtualization: The functional and data layers, which will contain functional and data entities, will be logically separated.</a:t>
            </a:r>
            <a:r>
              <a:rPr lang="zh-CN" altLang="en-US" sz="2000" dirty="0"/>
              <a:t> 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>
                <a:solidFill>
                  <a:srgbClr val="FF0000"/>
                </a:solidFill>
              </a:rPr>
              <a:t>One 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three </a:t>
            </a:r>
            <a:r>
              <a:rPr lang="de-DE" altLang="zh-CN" sz="2000" dirty="0">
                <a:solidFill>
                  <a:srgbClr val="FF0000"/>
                </a:solidFill>
              </a:rPr>
              <a:t>IEDs, three </a:t>
            </a:r>
            <a:r>
              <a:rPr lang="de-DE" altLang="zh-CN" sz="2000" dirty="0" smtClean="0">
                <a:solidFill>
                  <a:srgbClr val="FF0000"/>
                </a:solidFill>
              </a:rPr>
              <a:t>PSAUs, three vPSAU</a:t>
            </a:r>
            <a:r>
              <a:rPr lang="en-US" altLang="zh-CN" sz="2000" dirty="0" smtClean="0">
                <a:solidFill>
                  <a:srgbClr val="FF0000"/>
                </a:solidFill>
              </a:rPr>
              <a:t>s</a:t>
            </a:r>
            <a:r>
              <a:rPr lang="de-DE" altLang="zh-CN" sz="2000" dirty="0" smtClean="0">
                <a:solidFill>
                  <a:srgbClr val="FF0000"/>
                </a:solidFill>
              </a:rPr>
              <a:t> 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DMS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4" y="4664895"/>
            <a:ext cx="8493213" cy="1501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45" y="1773574"/>
            <a:ext cx="6886446" cy="2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5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1" y="1936295"/>
            <a:ext cx="7981154" cy="23853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6" y="4582011"/>
            <a:ext cx="8116462" cy="14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0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3031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/>
              <a:t>KPI: Key Performance Indicator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300352" y="819237"/>
            <a:ext cx="4482311" cy="5342032"/>
          </a:xfrm>
        </p:spPr>
        <p:txBody>
          <a:bodyPr/>
          <a:lstStyle/>
          <a:p>
            <a:r>
              <a:rPr lang="en-US" altLang="zh-CN" dirty="0" smtClean="0"/>
              <a:t>1.Reliability</a:t>
            </a:r>
          </a:p>
          <a:p>
            <a:pPr lvl="1"/>
            <a:r>
              <a:rPr lang="en-US" altLang="zh-CN" sz="1800" dirty="0"/>
              <a:t>T</a:t>
            </a:r>
            <a:r>
              <a:rPr lang="en-US" altLang="zh-CN" sz="1800" dirty="0" smtClean="0"/>
              <a:t>he capability of each component </a:t>
            </a:r>
            <a:r>
              <a:rPr lang="en-US" altLang="zh-CN" sz="1800" dirty="0"/>
              <a:t>to continuously provide services without failures.</a:t>
            </a:r>
          </a:p>
          <a:p>
            <a:pPr marL="216100" lvl="1" indent="0">
              <a:buNone/>
            </a:pPr>
            <a:endParaRPr lang="en-US" altLang="zh-CN" sz="1800" dirty="0"/>
          </a:p>
          <a:p>
            <a:endParaRPr lang="de-DE" altLang="zh-CN" dirty="0"/>
          </a:p>
          <a:p>
            <a:pPr marL="0" indent="0">
              <a:buNone/>
            </a:pPr>
            <a:r>
              <a:rPr lang="de-DE" altLang="zh-CN" dirty="0" smtClean="0"/>
              <a:t>     </a:t>
            </a:r>
            <a:endParaRPr lang="en-US" altLang="zh-CN" dirty="0" smtClean="0"/>
          </a:p>
          <a:p>
            <a:endParaRPr lang="en-US" altLang="zh-CN" dirty="0"/>
          </a:p>
          <a:p>
            <a:pPr lvl="0">
              <a:buClr>
                <a:srgbClr val="DD402D"/>
              </a:buClr>
            </a:pPr>
            <a:r>
              <a:rPr lang="en-US" altLang="zh-CN" dirty="0" smtClean="0">
                <a:solidFill>
                  <a:prstClr val="black"/>
                </a:solidFill>
              </a:rPr>
              <a:t>2.Availability: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sz="1800" dirty="0"/>
              <a:t>The capacity </a:t>
            </a:r>
            <a:r>
              <a:rPr lang="en-US" altLang="zh-CN" sz="1800" dirty="0" smtClean="0"/>
              <a:t>to </a:t>
            </a:r>
            <a:r>
              <a:rPr lang="en-US" altLang="zh-CN" sz="1800" dirty="0"/>
              <a:t>recover quickly </a:t>
            </a:r>
            <a:r>
              <a:rPr lang="en-US" altLang="zh-CN" sz="1800" dirty="0" smtClean="0"/>
              <a:t>from difficulties for some critical components</a:t>
            </a:r>
          </a:p>
          <a:p>
            <a:pPr marL="0" lvl="0" indent="0">
              <a:buClr>
                <a:srgbClr val="DD402D"/>
              </a:buClr>
              <a:buNone/>
            </a:pPr>
            <a:r>
              <a:rPr lang="en-US" altLang="zh-CN" sz="2400" dirty="0" smtClean="0"/>
              <a:t>   </a:t>
            </a:r>
            <a:endParaRPr lang="de-DE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2" y="2196996"/>
            <a:ext cx="4474879" cy="8381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5" y="4537212"/>
            <a:ext cx="4376946" cy="13681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15" y="1525769"/>
            <a:ext cx="4105803" cy="2416196"/>
          </a:xfrm>
          <a:prstGeom prst="rect">
            <a:avLst/>
          </a:prstGeom>
        </p:spPr>
      </p:pic>
      <p:sp>
        <p:nvSpPr>
          <p:cNvPr id="9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969137" y="4259178"/>
            <a:ext cx="3845463" cy="1597092"/>
          </a:xfrm>
          <a:prstGeom prst="rect">
            <a:avLst/>
          </a:prstGeo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/>
              <a:t>Transient period is very short (less than 1s).</a:t>
            </a: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/>
              <a:t>S</a:t>
            </a:r>
            <a:r>
              <a:rPr lang="en-US" altLang="zh-CN" dirty="0" smtClean="0"/>
              <a:t>teady </a:t>
            </a:r>
            <a:r>
              <a:rPr lang="en-US" altLang="zh-CN" dirty="0"/>
              <a:t>state </a:t>
            </a:r>
            <a:r>
              <a:rPr lang="en-US" altLang="zh-CN" dirty="0" smtClean="0"/>
              <a:t>reliability remains 0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/>
              <a:t>Using steady state availability as the KPI</a:t>
            </a:r>
            <a:r>
              <a:rPr lang="de-DE" altLang="zh-C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33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399143" y="4728521"/>
            <a:ext cx="4365625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 smtClean="0"/>
              <a:t>   </a:t>
            </a:r>
            <a:r>
              <a:rPr lang="en-US" altLang="zh-CN" sz="2000" dirty="0" smtClean="0"/>
              <a:t>    </a:t>
            </a:r>
            <a:r>
              <a:rPr lang="en-US" altLang="zh-CN" dirty="0" smtClean="0"/>
              <a:t> </a:t>
            </a:r>
            <a:r>
              <a:rPr lang="en-US" altLang="zh-CN" strike="sngStrike" dirty="0" smtClean="0"/>
              <a:t>Centralized </a:t>
            </a:r>
            <a:r>
              <a:rPr lang="en-US" altLang="zh-CN" strike="sngStrike" dirty="0"/>
              <a:t>a</a:t>
            </a:r>
            <a:r>
              <a:rPr lang="en-US" altLang="zh-CN" strike="sngStrike" dirty="0" smtClean="0"/>
              <a:t>utomation</a:t>
            </a:r>
            <a:r>
              <a:rPr lang="en-US" altLang="zh-CN" dirty="0" smtClean="0"/>
              <a:t>         </a:t>
            </a:r>
          </a:p>
          <a:p>
            <a:r>
              <a:rPr lang="en-US" altLang="zh-CN" dirty="0" smtClean="0"/>
              <a:t> </a:t>
            </a:r>
          </a:p>
          <a:p>
            <a:pPr algn="ctr"/>
            <a:r>
              <a:rPr lang="en-US" altLang="zh-CN" dirty="0"/>
              <a:t>Distributed </a:t>
            </a:r>
            <a:r>
              <a:rPr lang="en-US" altLang="zh-CN" dirty="0" smtClean="0"/>
              <a:t>automation</a:t>
            </a:r>
          </a:p>
          <a:p>
            <a:pPr algn="ctr"/>
            <a:r>
              <a:rPr lang="en-US" altLang="zh-CN" dirty="0" smtClean="0"/>
              <a:t>(Substation </a:t>
            </a:r>
            <a:r>
              <a:rPr lang="en-US" altLang="zh-CN" dirty="0"/>
              <a:t>A</a:t>
            </a:r>
            <a:r>
              <a:rPr lang="en-US" altLang="zh-CN" dirty="0" smtClean="0"/>
              <a:t>utomation </a:t>
            </a:r>
            <a:r>
              <a:rPr lang="en-US" altLang="zh-CN" dirty="0"/>
              <a:t>U</a:t>
            </a:r>
            <a:r>
              <a:rPr lang="en-US" altLang="zh-CN" dirty="0" smtClean="0"/>
              <a:t>nits) </a:t>
            </a:r>
            <a:endParaRPr lang="en-US" altLang="zh-CN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 rot="5400000" flipV="1">
            <a:off x="2422072" y="5143503"/>
            <a:ext cx="181426" cy="12700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06" b="-14806"/>
          <a:stretch>
            <a:fillRect/>
          </a:stretch>
        </p:blipFill>
        <p:spPr>
          <a:xfrm>
            <a:off x="435993" y="195925"/>
            <a:ext cx="4340970" cy="5281626"/>
          </a:xfrm>
        </p:spPr>
      </p:pic>
      <p:sp>
        <p:nvSpPr>
          <p:cNvPr id="3" name="文本框 2"/>
          <p:cNvSpPr txBox="1"/>
          <p:nvPr/>
        </p:nvSpPr>
        <p:spPr>
          <a:xfrm>
            <a:off x="768206" y="6036765"/>
            <a:ext cx="66630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aseline="30000" dirty="0"/>
              <a:t> "Design and Implementation of a Substation Automation Unit</a:t>
            </a:r>
            <a:r>
              <a:rPr lang="en-US" altLang="zh-CN" sz="1200" baseline="30000" dirty="0" smtClean="0"/>
              <a:t>.”</a:t>
            </a:r>
          </a:p>
          <a:p>
            <a:r>
              <a:rPr lang="en-US" altLang="zh-CN" sz="1200" baseline="30000" dirty="0" smtClean="0"/>
              <a:t> </a:t>
            </a:r>
            <a:r>
              <a:rPr lang="en-US" altLang="zh-CN" sz="1200" i="1" baseline="30000" dirty="0"/>
              <a:t>IEEE Transactions on Power Delivery </a:t>
            </a:r>
            <a:r>
              <a:rPr lang="en-US" altLang="zh-CN" sz="1200" baseline="30000" dirty="0"/>
              <a:t>32.2 (2017): 1133-1142.</a:t>
            </a:r>
          </a:p>
        </p:txBody>
      </p:sp>
      <p:pic>
        <p:nvPicPr>
          <p:cNvPr id="15" name="图片 14" descr="Macintosh HD:Users:Maya:Desktop:Masterarbeit:Thesis Documentation:Figures:IDE4L:Figure 3.1/ IDE4L overall automation architecture concept 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85" y="851898"/>
            <a:ext cx="3603840" cy="42573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4979453" y="5266362"/>
            <a:ext cx="3776030" cy="992923"/>
          </a:xfrm>
        </p:spPr>
        <p:txBody>
          <a:bodyPr/>
          <a:lstStyle/>
          <a:p>
            <a:r>
              <a:rPr kumimoji="1" lang="de-DE" altLang="zh-CN" dirty="0" err="1" smtClean="0"/>
              <a:t>Interdependency</a:t>
            </a:r>
            <a:r>
              <a:rPr kumimoji="1" lang="de-DE" altLang="zh-CN" dirty="0" smtClean="0"/>
              <a:t> of different </a:t>
            </a:r>
            <a:r>
              <a:rPr kumimoji="1" lang="de-DE" altLang="zh-CN" dirty="0" err="1" smtClean="0"/>
              <a:t>actors</a:t>
            </a:r>
            <a:endParaRPr kumimoji="1" lang="de-DE" altLang="zh-CN" dirty="0" smtClean="0"/>
          </a:p>
          <a:p>
            <a:r>
              <a:rPr kumimoji="1" lang="de-DE" altLang="zh-CN" dirty="0" smtClean="0"/>
              <a:t>I</a:t>
            </a:r>
            <a:r>
              <a:rPr kumimoji="1" lang="en-US" altLang="zh-CN" dirty="0" err="1" smtClean="0"/>
              <a:t>ntroduction</a:t>
            </a:r>
            <a:r>
              <a:rPr kumimoji="1" lang="en-US" altLang="zh-CN" dirty="0" smtClean="0"/>
              <a:t> of Petri Nets</a:t>
            </a:r>
            <a:endParaRPr kumimoji="1" lang="de-DE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/>
      <p:bldP spid="1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275416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Compared with centralized automation</a:t>
            </a:r>
            <a:r>
              <a:rPr lang="de-DE" altLang="zh-CN" sz="2000" dirty="0">
                <a:solidFill>
                  <a:prstClr val="black"/>
                </a:solidFill>
                <a:latin typeface="Arial"/>
              </a:rPr>
              <a:t>,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IDE4L can significantly improve the availability of most use case. </a:t>
            </a:r>
            <a:endParaRPr lang="en-US" altLang="zh-CN" sz="2000" dirty="0" smtClean="0">
              <a:solidFill>
                <a:prstClr val="black"/>
              </a:solidFill>
              <a:latin typeface="Arial"/>
            </a:endParaRP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/>
              <a:t>Availability </a:t>
            </a:r>
            <a:r>
              <a:rPr lang="en-US" altLang="zh-CN" sz="2000" dirty="0"/>
              <a:t>of a few use cases decrease, which can be avoided through following protection approaches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31" y="2266981"/>
            <a:ext cx="5709927" cy="3857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94647" y="4618305"/>
            <a:ext cx="3108227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a)in case of sensor </a:t>
            </a:r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failure</a:t>
            </a:r>
          </a:p>
          <a:p>
            <a:pPr lvl="0"/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b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)in case of </a:t>
            </a:r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IED_control 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failure  </a:t>
            </a:r>
            <a:endParaRPr lang="de-DE" altLang="zh-CN" sz="1400" dirty="0" smtClean="0">
              <a:solidFill>
                <a:srgbClr val="FF0000"/>
              </a:solidFill>
              <a:latin typeface="Arial"/>
            </a:endParaRPr>
          </a:p>
          <a:p>
            <a:pPr lvl="0"/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c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)in case of PSAU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failure  </a:t>
            </a:r>
            <a:endParaRPr lang="en-US" altLang="zh-CN" sz="1400" dirty="0" smtClean="0">
              <a:solidFill>
                <a:srgbClr val="FF0000"/>
              </a:solidFill>
              <a:latin typeface="Arial"/>
            </a:endParaRPr>
          </a:p>
          <a:p>
            <a:pPr lvl="0"/>
            <a:r>
              <a:rPr lang="en-US" altLang="zh-CN" sz="1400" dirty="0" smtClean="0">
                <a:solidFill>
                  <a:srgbClr val="FF0000"/>
                </a:solidFill>
                <a:latin typeface="Arial"/>
              </a:rPr>
              <a:t>d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)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in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case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of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DMS </a:t>
            </a:r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failure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Arial"/>
              </a:rPr>
              <a:t>  </a:t>
            </a:r>
          </a:p>
          <a:p>
            <a:pPr lvl="0"/>
            <a:r>
              <a:rPr kumimoji="1" lang="de-DE" altLang="zh-CN" sz="1400" dirty="0" smtClean="0">
                <a:solidFill>
                  <a:srgbClr val="FF0000"/>
                </a:solidFill>
              </a:rPr>
              <a:t>e)In case of IED_monitoring failure</a:t>
            </a:r>
            <a:endParaRPr kumimoji="1" lang="zh-CN" altLang="en-US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75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3390" y="841270"/>
            <a:ext cx="8525383" cy="80062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DMS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backup strategy is most targeted for the protection of DMS</a:t>
            </a:r>
            <a:r>
              <a:rPr lang="zh-CN" altLang="en-US" sz="2000" dirty="0">
                <a:solidFill>
                  <a:prstClr val="black"/>
                </a:solidFill>
                <a:latin typeface="Arial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especially irreplaceable for NDU.</a:t>
            </a: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78" y="1533437"/>
            <a:ext cx="6810630" cy="46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9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82905"/>
            <a:ext cx="8554850" cy="913883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Bad/Missing data detection/correction mainly protects MVSE in case of PSAU failure.</a:t>
            </a:r>
            <a:r>
              <a:rPr lang="en-US" altLang="zh-CN" sz="2000" dirty="0"/>
              <a:t> 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15" y="1681979"/>
            <a:ext cx="6577011" cy="451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213755" y="4158969"/>
            <a:ext cx="3958618" cy="5654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sz="1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Textplatzhalter 2"/>
          <p:cNvSpPr txBox="1">
            <a:spLocks/>
          </p:cNvSpPr>
          <p:nvPr/>
        </p:nvSpPr>
        <p:spPr>
          <a:xfrm>
            <a:off x="294472" y="770633"/>
            <a:ext cx="8562939" cy="8425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The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functional separation on IED can improve the availability most use cases in case of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Sensor, IED and PSAU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failure.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5" y="1929208"/>
            <a:ext cx="7804328" cy="34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4901" y="836436"/>
            <a:ext cx="8554850" cy="639418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PSAU migration has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strong protective effect for most use cases in case of PSAU failure.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91" y="1632202"/>
            <a:ext cx="6547790" cy="44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83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29698" y="895291"/>
            <a:ext cx="3930504" cy="91388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PSAU double virtualization and PSAU migration logically have the same affect.</a:t>
            </a:r>
            <a:endParaRPr lang="en-US" altLang="zh-CN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3" y="2502435"/>
            <a:ext cx="4233786" cy="2934036"/>
          </a:xfrm>
          <a:prstGeom prst="rect">
            <a:avLst/>
          </a:prstGeom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4720038" y="854038"/>
            <a:ext cx="4256615" cy="159999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O</a:t>
            </a:r>
            <a:r>
              <a:rPr lang="de-DE" altLang="zh-CN" dirty="0" smtClean="0">
                <a:solidFill>
                  <a:prstClr val="black"/>
                </a:solidFill>
                <a:latin typeface="Arial"/>
              </a:rPr>
              <a:t>ne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part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of double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virtualization (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database or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function)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down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result as the no migration situation</a:t>
            </a: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>
                <a:solidFill>
                  <a:prstClr val="black"/>
                </a:solidFill>
                <a:latin typeface="Arial"/>
              </a:rPr>
              <a:t>PSAU double virtualization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is more critical than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PSAU migration</a:t>
            </a:r>
            <a:endParaRPr lang="en-US" altLang="zh-CN" dirty="0" smtClean="0">
              <a:solidFill>
                <a:prstClr val="black"/>
              </a:solidFill>
              <a:latin typeface="Arial"/>
            </a:endParaRP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dirty="0" smtClean="0">
              <a:solidFill>
                <a:prstClr val="black"/>
              </a:solidFill>
              <a:latin typeface="Arial"/>
            </a:endParaRP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dirty="0">
              <a:solidFill>
                <a:prstClr val="black"/>
              </a:solidFill>
              <a:latin typeface="Arial"/>
            </a:endParaRP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66" y="2560189"/>
            <a:ext cx="4247756" cy="287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4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363843"/>
          </a:xfrm>
        </p:spPr>
        <p:txBody>
          <a:bodyPr/>
          <a:lstStyle/>
          <a:p>
            <a:r>
              <a:rPr lang="de-DE" altLang="zh-CN" dirty="0"/>
              <a:t>Summary</a:t>
            </a:r>
          </a:p>
          <a:p>
            <a:pPr lvl="1"/>
            <a:r>
              <a:rPr lang="de-DE" altLang="zh-CN" dirty="0"/>
              <a:t>The </a:t>
            </a:r>
            <a:r>
              <a:rPr lang="de-DE" altLang="zh-CN" dirty="0" smtClean="0"/>
              <a:t>Goal to evaluate </a:t>
            </a:r>
            <a:r>
              <a:rPr lang="de-DE" altLang="zh-CN" dirty="0"/>
              <a:t>the </a:t>
            </a:r>
            <a:r>
              <a:rPr lang="de-DE" altLang="zh-CN" dirty="0" smtClean="0"/>
              <a:t>feasibility </a:t>
            </a:r>
            <a:r>
              <a:rPr lang="en-US" altLang="zh-CN" dirty="0" smtClean="0"/>
              <a:t>of Petri Nets of modeling </a:t>
            </a:r>
            <a:r>
              <a:rPr lang="de-DE" altLang="zh-CN" dirty="0" smtClean="0"/>
              <a:t>a distribution </a:t>
            </a:r>
            <a:r>
              <a:rPr lang="de-DE" altLang="zh-CN" dirty="0"/>
              <a:t>automation system </a:t>
            </a:r>
            <a:endParaRPr lang="de-DE" altLang="zh-CN" dirty="0" smtClean="0"/>
          </a:p>
          <a:p>
            <a:pPr lvl="2"/>
            <a:r>
              <a:rPr lang="de-DE" altLang="zh-CN" dirty="0"/>
              <a:t>Basic </a:t>
            </a:r>
            <a:r>
              <a:rPr lang="de-DE" altLang="zh-CN" dirty="0" smtClean="0"/>
              <a:t>UCs in MV level presented (SCPN)</a:t>
            </a:r>
            <a:endParaRPr lang="de-DE" altLang="zh-CN" dirty="0"/>
          </a:p>
          <a:p>
            <a:pPr lvl="2"/>
            <a:r>
              <a:rPr lang="de-DE" altLang="zh-CN" dirty="0" smtClean="0"/>
              <a:t>Modeling </a:t>
            </a:r>
            <a:r>
              <a:rPr lang="de-DE" altLang="zh-CN" dirty="0"/>
              <a:t>the failure </a:t>
            </a:r>
            <a:r>
              <a:rPr lang="de-DE" altLang="zh-CN" dirty="0" smtClean="0"/>
              <a:t>modes (STPN)</a:t>
            </a:r>
          </a:p>
          <a:p>
            <a:pPr lvl="1"/>
            <a:r>
              <a:rPr lang="de-DE" altLang="zh-CN" dirty="0" smtClean="0"/>
              <a:t>Quantif</a:t>
            </a:r>
            <a:r>
              <a:rPr lang="en-US" altLang="zh-CN" dirty="0" err="1" smtClean="0"/>
              <a:t>ication</a:t>
            </a:r>
            <a:r>
              <a:rPr lang="en-US" altLang="zh-CN" dirty="0" smtClean="0"/>
              <a:t> of</a:t>
            </a:r>
            <a:r>
              <a:rPr lang="de-DE" altLang="zh-CN" dirty="0" smtClean="0"/>
              <a:t> the </a:t>
            </a:r>
            <a:r>
              <a:rPr lang="en-US" altLang="zh-CN" dirty="0" smtClean="0"/>
              <a:t>system performance</a:t>
            </a:r>
            <a:r>
              <a:rPr lang="de-DE" altLang="zh-CN" dirty="0" smtClean="0"/>
              <a:t> </a:t>
            </a:r>
            <a:r>
              <a:rPr lang="de-DE" altLang="zh-CN" dirty="0"/>
              <a:t>is presented </a:t>
            </a:r>
          </a:p>
          <a:p>
            <a:pPr lvl="2"/>
            <a:r>
              <a:rPr lang="de-DE" altLang="zh-CN" dirty="0" err="1" smtClean="0"/>
              <a:t>Survivability</a:t>
            </a:r>
            <a:endParaRPr lang="de-DE" altLang="zh-CN" dirty="0" smtClean="0"/>
          </a:p>
          <a:p>
            <a:pPr lvl="2"/>
            <a:r>
              <a:rPr lang="de-DE" altLang="zh-CN" dirty="0" err="1" smtClean="0"/>
              <a:t>Dependability</a:t>
            </a:r>
            <a:r>
              <a:rPr lang="de-DE" altLang="zh-CN" dirty="0" smtClean="0"/>
              <a:t>  </a:t>
            </a:r>
          </a:p>
          <a:p>
            <a:pPr lvl="1">
              <a:buClr>
                <a:srgbClr val="DD402D"/>
              </a:buClr>
            </a:pPr>
            <a:r>
              <a:rPr lang="de-DE" altLang="zh-CN" dirty="0" err="1" smtClean="0">
                <a:solidFill>
                  <a:prstClr val="black"/>
                </a:solidFill>
              </a:rPr>
              <a:t>Overview</a:t>
            </a:r>
            <a:r>
              <a:rPr lang="de-DE" altLang="zh-CN" dirty="0" smtClean="0">
                <a:solidFill>
                  <a:prstClr val="black"/>
                </a:solidFill>
              </a:rPr>
              <a:t> </a:t>
            </a:r>
            <a:r>
              <a:rPr lang="de-DE" altLang="zh-CN" dirty="0">
                <a:solidFill>
                  <a:prstClr val="black"/>
                </a:solidFill>
              </a:rPr>
              <a:t>of different </a:t>
            </a:r>
            <a:r>
              <a:rPr lang="de-DE" altLang="zh-CN" dirty="0" err="1">
                <a:solidFill>
                  <a:prstClr val="black"/>
                </a:solidFill>
              </a:rPr>
              <a:t>protection</a:t>
            </a:r>
            <a:r>
              <a:rPr lang="de-DE" altLang="zh-CN" dirty="0">
                <a:solidFill>
                  <a:prstClr val="black"/>
                </a:solidFill>
              </a:rPr>
              <a:t> </a:t>
            </a:r>
            <a:r>
              <a:rPr lang="de-DE" altLang="zh-CN" dirty="0" err="1">
                <a:solidFill>
                  <a:prstClr val="black"/>
                </a:solidFill>
              </a:rPr>
              <a:t>approaches</a:t>
            </a:r>
            <a:r>
              <a:rPr lang="de-DE" altLang="zh-CN" dirty="0">
                <a:solidFill>
                  <a:prstClr val="black"/>
                </a:solidFill>
              </a:rPr>
              <a:t> </a:t>
            </a:r>
          </a:p>
          <a:p>
            <a:pPr marL="432100" lvl="2" indent="0">
              <a:buNone/>
            </a:pPr>
            <a:endParaRPr lang="de-DE" altLang="zh-CN" dirty="0" smtClean="0"/>
          </a:p>
          <a:p>
            <a:r>
              <a:rPr lang="de-DE" altLang="zh-CN" dirty="0" smtClean="0"/>
              <a:t>Future </a:t>
            </a:r>
            <a:r>
              <a:rPr lang="de-DE" altLang="zh-CN" dirty="0"/>
              <a:t>work</a:t>
            </a:r>
          </a:p>
          <a:p>
            <a:pPr lvl="1"/>
            <a:r>
              <a:rPr lang="en-US" altLang="zh-CN" dirty="0" smtClean="0"/>
              <a:t>Detailed </a:t>
            </a:r>
            <a:r>
              <a:rPr lang="en-US" altLang="zh-CN" dirty="0"/>
              <a:t>transition procedure modeling </a:t>
            </a:r>
            <a:r>
              <a:rPr lang="en-US" altLang="zh-CN" dirty="0" smtClean="0"/>
              <a:t>(e.g. communication process)</a:t>
            </a:r>
          </a:p>
          <a:p>
            <a:pPr lvl="1"/>
            <a:r>
              <a:rPr lang="en-US" altLang="zh-CN" dirty="0" smtClean="0"/>
              <a:t>Analysis of more components fail at same time</a:t>
            </a:r>
          </a:p>
          <a:p>
            <a:pPr lvl="1"/>
            <a:r>
              <a:rPr lang="en-US" altLang="zh-CN" dirty="0" smtClean="0"/>
              <a:t>Large scale modeling in single PN (entire automation system of an exemplary DSO)</a:t>
            </a:r>
          </a:p>
          <a:p>
            <a:pPr marL="2161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Aim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de-DE" altLang="zh-CN" sz="1600" dirty="0"/>
              <a:t>Goal</a:t>
            </a:r>
          </a:p>
          <a:p>
            <a:pPr lvl="1"/>
            <a:r>
              <a:rPr lang="de-DE" altLang="zh-CN" sz="1400" dirty="0" smtClean="0"/>
              <a:t>To </a:t>
            </a:r>
            <a:r>
              <a:rPr lang="de-DE" altLang="zh-CN" sz="1400" dirty="0" err="1" smtClean="0"/>
              <a:t>propose</a:t>
            </a:r>
            <a:r>
              <a:rPr lang="de-DE" altLang="zh-CN" sz="1400" dirty="0" smtClean="0"/>
              <a:t> a </a:t>
            </a:r>
            <a:r>
              <a:rPr lang="de-DE" altLang="zh-CN" sz="1400" dirty="0" err="1" smtClean="0"/>
              <a:t>methodology</a:t>
            </a:r>
            <a:r>
              <a:rPr lang="de-DE" altLang="zh-CN" sz="1400" dirty="0" smtClean="0"/>
              <a:t> to evaluate the </a:t>
            </a:r>
            <a:r>
              <a:rPr lang="de-DE" altLang="zh-CN" sz="1400" dirty="0" err="1" smtClean="0"/>
              <a:t>performance</a:t>
            </a:r>
            <a:r>
              <a:rPr lang="de-DE" altLang="zh-CN" sz="1400" dirty="0" smtClean="0"/>
              <a:t> of distribution </a:t>
            </a:r>
            <a:r>
              <a:rPr lang="de-DE" altLang="zh-CN" sz="1400" dirty="0" err="1" smtClean="0"/>
              <a:t>grid</a:t>
            </a:r>
            <a:r>
              <a:rPr lang="de-DE" altLang="zh-CN" sz="1400" dirty="0" smtClean="0"/>
              <a:t> automation  architecture </a:t>
            </a:r>
            <a:r>
              <a:rPr lang="de-DE" altLang="zh-CN" sz="1400" dirty="0" err="1" smtClean="0"/>
              <a:t>by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measuring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its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resiliency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index</a:t>
            </a:r>
            <a:r>
              <a:rPr lang="de-DE" altLang="zh-CN" sz="1400" dirty="0" smtClean="0"/>
              <a:t> (</a:t>
            </a:r>
            <a:r>
              <a:rPr lang="de-DE" altLang="zh-CN" sz="1400" dirty="0" err="1" smtClean="0"/>
              <a:t>dependability</a:t>
            </a:r>
            <a:r>
              <a:rPr lang="de-DE" altLang="zh-CN" sz="1400" dirty="0" smtClean="0"/>
              <a:t>)</a:t>
            </a:r>
          </a:p>
          <a:p>
            <a:pPr lvl="1"/>
            <a:r>
              <a:rPr lang="de-DE" altLang="zh-CN" sz="1400" dirty="0" err="1" smtClean="0"/>
              <a:t>Investigate</a:t>
            </a:r>
            <a:r>
              <a:rPr lang="de-DE" altLang="zh-CN" sz="1400" dirty="0" smtClean="0"/>
              <a:t> the </a:t>
            </a:r>
            <a:r>
              <a:rPr lang="de-DE" altLang="zh-CN" sz="1400" dirty="0" err="1" smtClean="0"/>
              <a:t>applicability</a:t>
            </a:r>
            <a:r>
              <a:rPr lang="de-DE" altLang="zh-CN" sz="1400" dirty="0" smtClean="0"/>
              <a:t> of Petri Nets for </a:t>
            </a:r>
            <a:r>
              <a:rPr lang="de-DE" altLang="zh-CN" sz="1400" dirty="0" err="1" smtClean="0"/>
              <a:t>performance</a:t>
            </a:r>
            <a:r>
              <a:rPr lang="de-DE" altLang="zh-CN" sz="1400" dirty="0" smtClean="0"/>
              <a:t> analysis of automation </a:t>
            </a:r>
            <a:r>
              <a:rPr lang="de-DE" altLang="zh-CN" sz="1400" dirty="0" err="1" smtClean="0"/>
              <a:t>architectures</a:t>
            </a:r>
            <a:r>
              <a:rPr lang="de-DE" altLang="zh-CN" sz="1400" dirty="0" smtClean="0"/>
              <a:t> </a:t>
            </a:r>
          </a:p>
          <a:p>
            <a:pPr lvl="1"/>
            <a:endParaRPr lang="de-DE" altLang="zh-CN" sz="1400" dirty="0"/>
          </a:p>
          <a:p>
            <a:r>
              <a:rPr lang="de-DE" altLang="zh-CN" sz="1600" dirty="0" err="1"/>
              <a:t>Contribution</a:t>
            </a:r>
            <a:r>
              <a:rPr lang="de-DE" altLang="zh-CN" sz="1600" dirty="0"/>
              <a:t> </a:t>
            </a:r>
          </a:p>
          <a:p>
            <a:pPr lvl="1"/>
            <a:r>
              <a:rPr lang="en-US" altLang="zh-CN" sz="1400" dirty="0" smtClean="0"/>
              <a:t>A feasibility study on using Petri Net theory for modeling and analyzing the distribution automation system</a:t>
            </a:r>
            <a:r>
              <a:rPr lang="de-DE" altLang="zh-CN" sz="1400" dirty="0" smtClean="0"/>
              <a:t> </a:t>
            </a:r>
          </a:p>
          <a:p>
            <a:pPr lvl="1"/>
            <a:r>
              <a:rPr lang="de-DE" altLang="zh-CN" sz="1400" dirty="0" smtClean="0"/>
              <a:t>SCPN: </a:t>
            </a:r>
            <a:r>
              <a:rPr lang="de-DE" altLang="zh-CN" sz="1400" dirty="0" err="1" smtClean="0"/>
              <a:t>Stochastic</a:t>
            </a:r>
            <a:r>
              <a:rPr lang="de-DE" altLang="zh-CN" sz="1400" dirty="0" smtClean="0"/>
              <a:t> </a:t>
            </a:r>
            <a:r>
              <a:rPr lang="de-DE" altLang="zh-CN" sz="1400" dirty="0" err="1"/>
              <a:t>C</a:t>
            </a:r>
            <a:r>
              <a:rPr lang="de-DE" altLang="zh-CN" sz="1400" dirty="0" err="1" smtClean="0"/>
              <a:t>olored</a:t>
            </a:r>
            <a:r>
              <a:rPr lang="de-DE" altLang="zh-CN" sz="1400" dirty="0" smtClean="0"/>
              <a:t> Petri Nets</a:t>
            </a:r>
          </a:p>
          <a:p>
            <a:pPr lvl="2"/>
            <a:r>
              <a:rPr lang="de-DE" altLang="zh-CN" sz="1400" dirty="0" smtClean="0"/>
              <a:t>Modeling of different use cases of IDE4L automation architecture with SCPN</a:t>
            </a:r>
          </a:p>
          <a:p>
            <a:pPr lvl="2"/>
            <a:r>
              <a:rPr lang="en-US" altLang="zh-CN" sz="1400" dirty="0" smtClean="0"/>
              <a:t>Identify the most vulnerable component in DA  using SCPN</a:t>
            </a:r>
            <a:endParaRPr lang="de-DE" altLang="zh-CN" sz="1400" dirty="0" smtClean="0"/>
          </a:p>
          <a:p>
            <a:pPr lvl="1"/>
            <a:r>
              <a:rPr lang="de-DE" altLang="zh-CN" sz="1400" dirty="0" smtClean="0"/>
              <a:t>STPN: </a:t>
            </a:r>
            <a:r>
              <a:rPr lang="de-DE" altLang="zh-CN" sz="1400" dirty="0" err="1" smtClean="0"/>
              <a:t>Stochastic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Timed</a:t>
            </a:r>
            <a:r>
              <a:rPr lang="de-DE" altLang="zh-CN" sz="1400" dirty="0" smtClean="0"/>
              <a:t> </a:t>
            </a:r>
            <a:r>
              <a:rPr lang="de-DE" altLang="zh-CN" sz="1400" dirty="0"/>
              <a:t>Petri </a:t>
            </a:r>
            <a:r>
              <a:rPr lang="de-DE" altLang="zh-CN" sz="1400" dirty="0" smtClean="0"/>
              <a:t>Nets</a:t>
            </a:r>
            <a:endParaRPr lang="en-US" altLang="zh-CN" sz="1400" dirty="0" smtClean="0"/>
          </a:p>
          <a:p>
            <a:pPr lvl="2"/>
            <a:r>
              <a:rPr lang="en-US" altLang="zh-CN" sz="1400" dirty="0" smtClean="0"/>
              <a:t>Design failure model of automation actors with STPN</a:t>
            </a:r>
          </a:p>
          <a:p>
            <a:pPr lvl="2"/>
            <a:r>
              <a:rPr lang="en-US" altLang="zh-CN" sz="1400" dirty="0" smtClean="0"/>
              <a:t>The performance comparison of different DA architectures and protection methods using STPN</a:t>
            </a:r>
            <a:endParaRPr lang="de-DE" altLang="zh-CN" sz="1400" dirty="0"/>
          </a:p>
          <a:p>
            <a:endParaRPr lang="de-DE" altLang="zh-CN" dirty="0" smtClean="0"/>
          </a:p>
          <a:p>
            <a:r>
              <a:rPr lang="de-DE" altLang="zh-CN" sz="1600" dirty="0" smtClean="0"/>
              <a:t>I</a:t>
            </a:r>
            <a:r>
              <a:rPr lang="en-US" altLang="zh-CN" sz="1600" dirty="0" err="1" smtClean="0"/>
              <a:t>nputs</a:t>
            </a:r>
            <a:r>
              <a:rPr lang="en-US" altLang="zh-CN" sz="1600" dirty="0" smtClean="0"/>
              <a:t> </a:t>
            </a:r>
            <a:endParaRPr lang="de-DE" altLang="zh-CN" sz="1600" dirty="0"/>
          </a:p>
          <a:p>
            <a:pPr lvl="1"/>
            <a:r>
              <a:rPr lang="de-DE" altLang="zh-CN" sz="1400" dirty="0" smtClean="0"/>
              <a:t>IDE4L architecture </a:t>
            </a:r>
            <a:r>
              <a:rPr lang="de-DE" altLang="zh-CN" sz="1400" dirty="0" err="1" smtClean="0"/>
              <a:t>considered</a:t>
            </a:r>
            <a:r>
              <a:rPr lang="de-DE" altLang="zh-CN" sz="1400" dirty="0" smtClean="0"/>
              <a:t> as </a:t>
            </a:r>
            <a:r>
              <a:rPr lang="de-DE" altLang="zh-CN" sz="1400" dirty="0" err="1" smtClean="0"/>
              <a:t>input</a:t>
            </a:r>
            <a:endParaRPr lang="de-DE" altLang="zh-CN" sz="1400" dirty="0" smtClean="0"/>
          </a:p>
          <a:p>
            <a:pPr lvl="1"/>
            <a:r>
              <a:rPr lang="de-DE" altLang="zh-CN" sz="1400" dirty="0" err="1" smtClean="0"/>
              <a:t>Concentrated</a:t>
            </a:r>
            <a:r>
              <a:rPr lang="de-DE" altLang="zh-CN" sz="1400" dirty="0" smtClean="0"/>
              <a:t> on the MV Level automation architecture of IDE4L</a:t>
            </a:r>
          </a:p>
          <a:p>
            <a:pPr lvl="1"/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917340"/>
            <a:ext cx="4404833" cy="5535724"/>
          </a:xfrm>
        </p:spPr>
        <p:txBody>
          <a:bodyPr/>
          <a:lstStyle/>
          <a:p>
            <a:r>
              <a:rPr lang="en-US" altLang="zh-CN" sz="1600" dirty="0"/>
              <a:t>Petri net is a </a:t>
            </a:r>
            <a:r>
              <a:rPr lang="en-US" altLang="zh-CN" sz="1600" dirty="0" smtClean="0"/>
              <a:t>visual graphical  </a:t>
            </a:r>
            <a:r>
              <a:rPr lang="en-US" altLang="zh-CN" sz="1600" dirty="0"/>
              <a:t>mathematical modelling language to model static structure and dynamic change of Discrete Event Dynamic System (DEDS</a:t>
            </a:r>
            <a:r>
              <a:rPr lang="en-US" altLang="zh-CN" sz="1600" dirty="0" smtClean="0"/>
              <a:t>)</a:t>
            </a:r>
          </a:p>
          <a:p>
            <a:endParaRPr lang="de-DE" sz="1600" dirty="0" smtClean="0"/>
          </a:p>
          <a:p>
            <a:endParaRPr lang="de-DE" sz="1600" dirty="0" smtClean="0"/>
          </a:p>
          <a:p>
            <a:pPr marL="0" indent="0">
              <a:buNone/>
            </a:pPr>
            <a:endParaRPr lang="de-DE" sz="1600" dirty="0" smtClean="0"/>
          </a:p>
          <a:p>
            <a:pPr lvl="1"/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00"/>
                </a:solidFill>
              </a:rPr>
              <a:t>Place </a:t>
            </a:r>
            <a:r>
              <a:rPr lang="en-US" altLang="zh-CN" dirty="0">
                <a:solidFill>
                  <a:srgbClr val="000000"/>
                </a:solidFill>
              </a:rPr>
              <a:t>: a </a:t>
            </a:r>
            <a:r>
              <a:rPr lang="en-US" altLang="zh-CN" dirty="0" smtClean="0">
                <a:solidFill>
                  <a:srgbClr val="000000"/>
                </a:solidFill>
              </a:rPr>
              <a:t>circle (</a:t>
            </a:r>
            <a:r>
              <a:rPr lang="en-US" altLang="zh-CN" dirty="0">
                <a:solidFill>
                  <a:srgbClr val="000000"/>
                </a:solidFill>
              </a:rPr>
              <a:t>P0,</a:t>
            </a:r>
            <a:r>
              <a:rPr lang="en-US" altLang="zh-CN" dirty="0" smtClean="0">
                <a:solidFill>
                  <a:srgbClr val="000000"/>
                </a:solidFill>
              </a:rPr>
              <a:t>P1,P2)</a:t>
            </a:r>
          </a:p>
          <a:p>
            <a:pPr lvl="2"/>
            <a:r>
              <a:rPr lang="en-US" altLang="zh-CN" dirty="0"/>
              <a:t>describe possible local system </a:t>
            </a:r>
            <a:r>
              <a:rPr lang="en-US" altLang="zh-CN" dirty="0" smtClean="0"/>
              <a:t>states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Transition: a </a:t>
            </a:r>
            <a:r>
              <a:rPr lang="en-US" altLang="zh-CN" dirty="0" smtClean="0">
                <a:solidFill>
                  <a:srgbClr val="000000"/>
                </a:solidFill>
              </a:rPr>
              <a:t>rectangle (</a:t>
            </a:r>
            <a:r>
              <a:rPr lang="en-US" altLang="zh-CN" dirty="0">
                <a:solidFill>
                  <a:srgbClr val="000000"/>
                </a:solidFill>
              </a:rPr>
              <a:t>T0,T2)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2"/>
            <a:r>
              <a:rPr lang="en-US" altLang="zh-CN" dirty="0"/>
              <a:t>describe events that may modify the system state. 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Arc: </a:t>
            </a:r>
            <a:r>
              <a:rPr lang="de-DE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between place </a:t>
            </a:r>
            <a:r>
              <a:rPr lang="en-US" altLang="zh-CN" dirty="0">
                <a:solidFill>
                  <a:srgbClr val="000000"/>
                </a:solidFill>
              </a:rPr>
              <a:t>and </a:t>
            </a:r>
            <a:r>
              <a:rPr lang="en-US" altLang="zh-CN" dirty="0" smtClean="0">
                <a:solidFill>
                  <a:srgbClr val="000000"/>
                </a:solidFill>
              </a:rPr>
              <a:t> transition</a:t>
            </a:r>
          </a:p>
          <a:p>
            <a:pPr lvl="2"/>
            <a:r>
              <a:rPr lang="en-US" altLang="zh-CN" dirty="0"/>
              <a:t>specify the relation between local states (Places) and events </a:t>
            </a:r>
            <a:r>
              <a:rPr lang="en-US" altLang="zh-CN" dirty="0" smtClean="0"/>
              <a:t>(Transitions) 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00"/>
                </a:solidFill>
              </a:rPr>
              <a:t>Token: markers that reside in places</a:t>
            </a:r>
          </a:p>
          <a:p>
            <a:pPr lvl="2"/>
            <a:r>
              <a:rPr lang="en-US" altLang="zh-CN" dirty="0" smtClean="0">
                <a:solidFill>
                  <a:srgbClr val="000000"/>
                </a:solidFill>
              </a:rPr>
              <a:t>specify </a:t>
            </a:r>
            <a:r>
              <a:rPr lang="en-US" altLang="zh-CN" dirty="0">
                <a:solidFill>
                  <a:srgbClr val="000000"/>
                </a:solidFill>
              </a:rPr>
              <a:t>the PN </a:t>
            </a:r>
            <a:r>
              <a:rPr lang="en-US" altLang="zh-CN" dirty="0" smtClean="0">
                <a:solidFill>
                  <a:srgbClr val="000000"/>
                </a:solidFill>
              </a:rPr>
              <a:t>state</a:t>
            </a:r>
            <a:endParaRPr lang="en-US" altLang="zh-CN" dirty="0">
              <a:solidFill>
                <a:srgbClr val="000000"/>
              </a:solidFill>
            </a:endParaRPr>
          </a:p>
          <a:p>
            <a:pPr marL="216100" lvl="1" indent="0"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93" y="2044833"/>
            <a:ext cx="3968037" cy="909582"/>
          </a:xfrm>
        </p:spPr>
      </p:pic>
      <p:pic>
        <p:nvPicPr>
          <p:cNvPr id="6" name="图片占位符 5" descr="Snip20170624_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4862550" y="1180353"/>
            <a:ext cx="3834988" cy="6081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30483" y="916576"/>
            <a:ext cx="400702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A transition can fire (an event takes place) if all the transition input places contain at least one token. In this case the transition is said to be enabled. </a:t>
            </a:r>
          </a:p>
          <a:p>
            <a:pPr marL="216100" lvl="1" eaLnBrk="1" hangingPunct="1">
              <a:spcBef>
                <a:spcPts val="600"/>
              </a:spcBef>
              <a:buClr>
                <a:srgbClr val="DD402D"/>
              </a:buClr>
              <a:tabLst>
                <a:tab pos="432000" algn="l"/>
              </a:tabLst>
            </a:pPr>
            <a:endParaRPr lang="en-US" altLang="zh-CN" sz="1600" dirty="0">
              <a:solidFill>
                <a:prstClr val="black"/>
              </a:solidFill>
              <a:latin typeface="Arial"/>
              <a:cs typeface="Arial" panose="020B0604020202020204" pitchFamily="34" charset="0"/>
            </a:endParaRPr>
          </a:p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Basic logic connections:</a:t>
            </a:r>
          </a:p>
          <a:p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tools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4493031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dirty="0" smtClean="0"/>
              <a:t>Petri net extensions</a:t>
            </a:r>
          </a:p>
          <a:p>
            <a:pPr lvl="1"/>
            <a:r>
              <a:rPr lang="en-US" altLang="zh-CN" dirty="0" smtClean="0"/>
              <a:t>To </a:t>
            </a:r>
            <a:r>
              <a:rPr lang="en-US" altLang="zh-CN" dirty="0"/>
              <a:t>Colored Timed Petri nets (</a:t>
            </a:r>
            <a:r>
              <a:rPr lang="en-US" altLang="zh-CN" dirty="0" smtClean="0"/>
              <a:t>CPN or SCPN)</a:t>
            </a:r>
            <a:endParaRPr lang="en-US" altLang="zh-CN" dirty="0"/>
          </a:p>
          <a:p>
            <a:pPr lvl="1"/>
            <a:r>
              <a:rPr lang="en-US" altLang="zh-CN" dirty="0" smtClean="0"/>
              <a:t>to </a:t>
            </a:r>
            <a:r>
              <a:rPr lang="en-US" altLang="zh-CN" dirty="0"/>
              <a:t>T</a:t>
            </a:r>
            <a:r>
              <a:rPr lang="en-US" altLang="zh-CN" dirty="0" smtClean="0"/>
              <a:t>imed Petri nets(TPN or STPN)</a:t>
            </a:r>
          </a:p>
          <a:p>
            <a:pPr lvl="1"/>
            <a:endParaRPr lang="en-US" altLang="zh-CN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dirty="0" smtClean="0"/>
              <a:t> </a:t>
            </a:r>
            <a:r>
              <a:rPr lang="en-US" altLang="zh-CN" dirty="0"/>
              <a:t>Stochastic Colour Petri Net (SCPN)  </a:t>
            </a:r>
          </a:p>
          <a:p>
            <a:pPr lvl="1"/>
            <a:r>
              <a:rPr lang="en-US" altLang="zh-CN" dirty="0"/>
              <a:t>I</a:t>
            </a:r>
            <a:r>
              <a:rPr lang="en-US" altLang="zh-CN" dirty="0" smtClean="0"/>
              <a:t>dentify different token </a:t>
            </a:r>
            <a:r>
              <a:rPr lang="en-US" altLang="zh-CN" dirty="0" err="1" smtClean="0"/>
              <a:t>tpyes</a:t>
            </a:r>
            <a:r>
              <a:rPr lang="en-US" altLang="zh-CN" dirty="0" smtClean="0"/>
              <a:t> </a:t>
            </a:r>
            <a:r>
              <a:rPr lang="en-US" altLang="zh-CN" dirty="0"/>
              <a:t>in the same </a:t>
            </a:r>
            <a:r>
              <a:rPr lang="en-US" altLang="zh-CN" dirty="0" smtClean="0"/>
              <a:t>place</a:t>
            </a:r>
          </a:p>
          <a:p>
            <a:pPr lvl="1"/>
            <a:r>
              <a:rPr lang="en-US" altLang="zh-CN" dirty="0" smtClean="0"/>
              <a:t>Complete more complex logical network architecture </a:t>
            </a:r>
          </a:p>
          <a:p>
            <a:pPr lvl="1"/>
            <a:r>
              <a:rPr lang="en-US" altLang="zh-CN" dirty="0" smtClean="0"/>
              <a:t>PIPE is friendly for colored token definition</a:t>
            </a:r>
            <a:endParaRPr lang="en-US" altLang="zh-CN" sz="2000" dirty="0" smtClean="0"/>
          </a:p>
          <a:p>
            <a:r>
              <a:rPr lang="en-US" altLang="zh-CN" sz="2000" dirty="0" smtClean="0"/>
              <a:t> </a:t>
            </a:r>
            <a:r>
              <a:rPr lang="en-US" altLang="zh-CN" sz="1600" dirty="0" smtClean="0"/>
              <a:t>Stochastic </a:t>
            </a:r>
            <a:r>
              <a:rPr lang="en-US" altLang="zh-CN" sz="1600" dirty="0"/>
              <a:t>Timed Petri Net (STPN) </a:t>
            </a:r>
          </a:p>
          <a:p>
            <a:pPr lvl="1"/>
            <a:r>
              <a:rPr lang="en-US" altLang="zh-CN" dirty="0"/>
              <a:t>transition may have time </a:t>
            </a:r>
            <a:r>
              <a:rPr lang="en-US" altLang="zh-CN" dirty="0" smtClean="0"/>
              <a:t>delay which is </a:t>
            </a:r>
            <a:r>
              <a:rPr lang="en-US" altLang="zh-CN" dirty="0"/>
              <a:t>randomly chosen</a:t>
            </a:r>
            <a:r>
              <a:rPr lang="de-DE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ORIS has various functions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90" y="978168"/>
            <a:ext cx="3843083" cy="3758292"/>
          </a:xfrm>
          <a:prstGeom prst="rect">
            <a:avLst/>
          </a:prstGeom>
        </p:spPr>
      </p:pic>
      <p:sp>
        <p:nvSpPr>
          <p:cNvPr id="6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65804" y="5062521"/>
            <a:ext cx="4278196" cy="1164807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smtClean="0"/>
              <a:t>as</a:t>
            </a:r>
            <a:r>
              <a:rPr lang="de-DE" altLang="zh-CN" sz="1600" dirty="0"/>
              <a:t> </a:t>
            </a:r>
            <a:r>
              <a:rPr lang="en-US" altLang="zh-CN" sz="1600" dirty="0" smtClean="0"/>
              <a:t>simulation tools</a:t>
            </a:r>
            <a:r>
              <a:rPr lang="de-DE" altLang="zh-CN" sz="1600" dirty="0" smtClean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9699" y="871394"/>
            <a:ext cx="9167562" cy="961102"/>
          </a:xfrm>
        </p:spPr>
        <p:txBody>
          <a:bodyPr/>
          <a:lstStyle/>
          <a:p>
            <a:r>
              <a:rPr lang="en-US" altLang="zh-CN" sz="1600" dirty="0"/>
              <a:t>The automation architecture development of IDE4L is supported by two main concepts:</a:t>
            </a:r>
            <a:endParaRPr lang="de-DE" sz="1600" dirty="0"/>
          </a:p>
          <a:p>
            <a:pPr lvl="1"/>
            <a:r>
              <a:rPr lang="en-US" altLang="zh-CN" dirty="0"/>
              <a:t>Smart Grid Architecture Model (SGAM) framework </a:t>
            </a:r>
          </a:p>
          <a:p>
            <a:pPr lvl="1"/>
            <a:r>
              <a:rPr lang="en-US" altLang="zh-CN" dirty="0" smtClean="0"/>
              <a:t>Use </a:t>
            </a:r>
            <a:r>
              <a:rPr lang="en-US" altLang="zh-CN" dirty="0"/>
              <a:t>Case (UC) Methodology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 descr="Snip20170623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818" y="1783105"/>
            <a:ext cx="2837021" cy="3434583"/>
          </a:xfrm>
          <a:prstGeom prst="rect">
            <a:avLst/>
          </a:prstGeom>
        </p:spPr>
      </p:pic>
      <p:pic>
        <p:nvPicPr>
          <p:cNvPr id="10" name="图片占位符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3" y="2329497"/>
            <a:ext cx="4874005" cy="2387646"/>
          </a:xfrm>
          <a:prstGeom prst="rect">
            <a:avLst/>
          </a:prstGeom>
        </p:spPr>
      </p:pic>
      <p:sp>
        <p:nvSpPr>
          <p:cNvPr id="11" name="Textplatzhalter 4"/>
          <p:cNvSpPr txBox="1">
            <a:spLocks/>
          </p:cNvSpPr>
          <p:nvPr/>
        </p:nvSpPr>
        <p:spPr>
          <a:xfrm>
            <a:off x="4805602" y="5297821"/>
            <a:ext cx="4156462" cy="780737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1600" dirty="0" smtClean="0"/>
              <a:t>Focus on 6 major monitoring and control use cases in MV </a:t>
            </a:r>
            <a:r>
              <a:rPr lang="en-US" altLang="zh-CN" sz="1600" dirty="0" smtClean="0"/>
              <a:t>level</a:t>
            </a:r>
            <a:endParaRPr lang="de-DE" altLang="zh-CN" sz="1600" dirty="0" smtClean="0"/>
          </a:p>
          <a:p>
            <a:r>
              <a:rPr lang="de-DE" altLang="zh-CN" sz="1600" dirty="0" smtClean="0"/>
              <a:t>MVPC,MVRTM,MVSE,MVSF,NDU,CCPC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altLang="zh-CN" sz="1600" dirty="0"/>
          </a:p>
        </p:txBody>
      </p:sp>
      <p:sp>
        <p:nvSpPr>
          <p:cNvPr id="12" name="Textplatzhalter 2"/>
          <p:cNvSpPr txBox="1">
            <a:spLocks/>
          </p:cNvSpPr>
          <p:nvPr/>
        </p:nvSpPr>
        <p:spPr>
          <a:xfrm>
            <a:off x="233298" y="5280905"/>
            <a:ext cx="4528267" cy="840154"/>
          </a:xfrm>
          <a:prstGeom prst="rect">
            <a:avLst/>
          </a:prstGeom>
        </p:spPr>
        <p:txBody>
          <a:bodyPr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n"/>
            </a:pPr>
            <a:r>
              <a:rPr kumimoji="1" lang="de-DE" altLang="zh-CN" sz="1600" dirty="0" smtClean="0"/>
              <a:t> Function layer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    Survivability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1600" dirty="0" smtClean="0"/>
              <a:t> Component layer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   Dependability analysis</a:t>
            </a:r>
            <a:endParaRPr kumimoji="1" lang="zh-CN" altLang="en-US" sz="1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737347" y="5051284"/>
            <a:ext cx="2664000" cy="287168"/>
          </a:xfrm>
        </p:spPr>
        <p:txBody>
          <a:bodyPr/>
          <a:lstStyle/>
          <a:p>
            <a:r>
              <a:rPr lang="en-US" altLang="zh-CN" dirty="0"/>
              <a:t>Deliverable 3.1: Distribution Automation Concept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7" y="1327048"/>
            <a:ext cx="4378883" cy="149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7" y="2828098"/>
            <a:ext cx="3243985" cy="23060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3" y="5137576"/>
            <a:ext cx="3098709" cy="957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69" y="1352555"/>
            <a:ext cx="3810197" cy="8472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68" y="2218067"/>
            <a:ext cx="2817194" cy="22904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96" y="4341345"/>
            <a:ext cx="2600691" cy="178203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0267" y="796230"/>
            <a:ext cx="53476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kumimoji="1" lang="de-DE" altLang="zh-CN" sz="1400" dirty="0"/>
              <a:t> </a:t>
            </a:r>
            <a:r>
              <a:rPr kumimoji="1" lang="de-DE" altLang="zh-CN" dirty="0" smtClean="0"/>
              <a:t>MVPC</a:t>
            </a:r>
            <a:r>
              <a:rPr kumimoji="1" lang="de-DE" altLang="zh-CN" dirty="0"/>
              <a:t>,MVRTM,MVSE,MVSF,NDU,CCPC in PIPE</a:t>
            </a:r>
          </a:p>
          <a:p>
            <a:endParaRPr kumimoji="1" lang="zh-CN" altLang="en-US" sz="1400" dirty="0" smtClean="0"/>
          </a:p>
        </p:txBody>
      </p:sp>
      <p:pic>
        <p:nvPicPr>
          <p:cNvPr id="8" name="图片 7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0" y="1251217"/>
            <a:ext cx="8214467" cy="49859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SCPN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6852" y="790119"/>
            <a:ext cx="869245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1600" dirty="0">
                <a:latin typeface="Arial"/>
                <a:cs typeface="Arial" panose="020B0604020202020204" pitchFamily="34" charset="0"/>
              </a:rPr>
              <a:t>We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evaluate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the importance of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different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components by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calculating the average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number of tokens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passing through each place in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1000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transition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firings</a:t>
            </a:r>
            <a:r>
              <a:rPr lang="de-DE" altLang="zh-CN" sz="1600" dirty="0" smtClean="0">
                <a:latin typeface="Arial"/>
                <a:cs typeface="Arial" panose="020B0604020202020204" pitchFamily="34" charset="0"/>
              </a:rPr>
              <a:t>(10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repeats</a:t>
            </a:r>
            <a:r>
              <a:rPr lang="de-DE" altLang="zh-CN" sz="1600" dirty="0" smtClean="0">
                <a:latin typeface="Arial"/>
                <a:cs typeface="Arial" panose="020B0604020202020204" pitchFamily="34" charset="0"/>
              </a:rPr>
              <a:t> )</a:t>
            </a:r>
          </a:p>
          <a:p>
            <a:pPr lvl="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tabLst>
                <a:tab pos="216000" algn="l"/>
              </a:tabLst>
            </a:pPr>
            <a:endParaRPr lang="en-US" altLang="zh-CN" sz="1400" dirty="0"/>
          </a:p>
          <a:p>
            <a:endParaRPr kumimoji="1" lang="zh-CN" altLang="en-US" sz="1400" dirty="0" smtClean="0"/>
          </a:p>
        </p:txBody>
      </p:sp>
      <p:pic>
        <p:nvPicPr>
          <p:cNvPr id="5" name="图片 4" descr="Snip20171002_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68" y="1397425"/>
            <a:ext cx="2656422" cy="1275632"/>
          </a:xfrm>
          <a:prstGeom prst="rect">
            <a:avLst/>
          </a:prstGeom>
        </p:spPr>
      </p:pic>
      <p:pic>
        <p:nvPicPr>
          <p:cNvPr id="11" name="图片 10" descr="Snip20171002_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12" y="2671564"/>
            <a:ext cx="2694333" cy="2070293"/>
          </a:xfrm>
          <a:prstGeom prst="rect">
            <a:avLst/>
          </a:prstGeom>
        </p:spPr>
      </p:pic>
      <p:pic>
        <p:nvPicPr>
          <p:cNvPr id="12" name="图片 11" descr="Snip20171002_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72" y="4701546"/>
            <a:ext cx="2704296" cy="606651"/>
          </a:xfrm>
          <a:prstGeom prst="rect">
            <a:avLst/>
          </a:prstGeom>
        </p:spPr>
      </p:pic>
      <p:pic>
        <p:nvPicPr>
          <p:cNvPr id="13" name="图片 12" descr="Snip20171002_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86" y="1459755"/>
            <a:ext cx="2823924" cy="1080596"/>
          </a:xfrm>
          <a:prstGeom prst="rect">
            <a:avLst/>
          </a:prstGeom>
        </p:spPr>
      </p:pic>
      <p:pic>
        <p:nvPicPr>
          <p:cNvPr id="14" name="图片 13" descr="Snip20171002_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80" y="2519546"/>
            <a:ext cx="2758048" cy="1973463"/>
          </a:xfrm>
          <a:prstGeom prst="rect">
            <a:avLst/>
          </a:prstGeom>
        </p:spPr>
      </p:pic>
      <p:pic>
        <p:nvPicPr>
          <p:cNvPr id="15" name="图片 14" descr="Snip20171002_2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35" y="4493009"/>
            <a:ext cx="2672824" cy="834145"/>
          </a:xfrm>
          <a:prstGeom prst="rect">
            <a:avLst/>
          </a:prstGeom>
        </p:spPr>
      </p:pic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16" y="1432057"/>
            <a:ext cx="5456281" cy="39709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SCPN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68381" y="5440901"/>
            <a:ext cx="8569325" cy="891735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In component level </a:t>
            </a:r>
            <a:r>
              <a:rPr lang="en-US" altLang="zh-CN" sz="1600" dirty="0">
                <a:solidFill>
                  <a:srgbClr val="FF0000"/>
                </a:solidFill>
              </a:rPr>
              <a:t>PSAU</a:t>
            </a:r>
            <a:r>
              <a:rPr lang="en-US" altLang="zh-CN" sz="1600" dirty="0"/>
              <a:t> is the </a:t>
            </a:r>
            <a:r>
              <a:rPr lang="en-US" altLang="zh-CN" sz="1600" dirty="0" smtClean="0"/>
              <a:t>most vulnerable 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I</a:t>
            </a:r>
            <a:r>
              <a:rPr lang="en-US" altLang="zh-CN" sz="1600" dirty="0" smtClean="0"/>
              <a:t>n </a:t>
            </a:r>
            <a:r>
              <a:rPr lang="en-US" altLang="zh-CN" sz="1600" dirty="0"/>
              <a:t>function </a:t>
            </a:r>
            <a:r>
              <a:rPr lang="en-US" altLang="zh-CN" sz="1600" dirty="0" smtClean="0"/>
              <a:t>level  </a:t>
            </a:r>
            <a:r>
              <a:rPr lang="en-US" altLang="zh-CN" sz="1600" dirty="0" smtClean="0">
                <a:solidFill>
                  <a:srgbClr val="FF0000"/>
                </a:solidFill>
              </a:rPr>
              <a:t>PSAU.RDBMS </a:t>
            </a:r>
            <a:r>
              <a:rPr lang="en-US" altLang="zh-CN" sz="1600" dirty="0" smtClean="0"/>
              <a:t>(Relational </a:t>
            </a:r>
            <a:r>
              <a:rPr lang="en-US" altLang="zh-CN" sz="1600" dirty="0"/>
              <a:t>database </a:t>
            </a:r>
            <a:r>
              <a:rPr lang="en-US" altLang="zh-CN" sz="1600" dirty="0" smtClean="0"/>
              <a:t>management system) </a:t>
            </a:r>
            <a:r>
              <a:rPr lang="en-US" altLang="zh-CN" sz="1600" dirty="0"/>
              <a:t>has the greatest </a:t>
            </a:r>
            <a:r>
              <a:rPr lang="en-US" altLang="zh-CN" sz="1600" dirty="0" smtClean="0"/>
              <a:t>impact </a:t>
            </a:r>
            <a:r>
              <a:rPr lang="en-US" altLang="zh-CN" sz="1600" dirty="0"/>
              <a:t>for </a:t>
            </a:r>
            <a:r>
              <a:rPr lang="en-US" altLang="zh-CN" sz="1600" dirty="0" smtClean="0"/>
              <a:t>survivability </a:t>
            </a:r>
          </a:p>
        </p:txBody>
      </p:sp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STPN: </a:t>
            </a:r>
            <a:r>
              <a:rPr lang="en-US" altLang="zh-CN" dirty="0" err="1" smtClean="0"/>
              <a:t>Definetion</a:t>
            </a:r>
            <a:r>
              <a:rPr lang="en-US" altLang="zh-CN" dirty="0" smtClean="0"/>
              <a:t> of failure modes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0258" y="739321"/>
            <a:ext cx="4176273" cy="660393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sz="1600" dirty="0" smtClean="0"/>
              <a:t>Included components:</a:t>
            </a:r>
          </a:p>
          <a:p>
            <a:pPr lvl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</a:pPr>
            <a:r>
              <a:rPr lang="de-DE" altLang="zh-CN" dirty="0" smtClean="0">
                <a:solidFill>
                  <a:prstClr val="black"/>
                </a:solidFill>
                <a:latin typeface="Arial"/>
              </a:rPr>
              <a:t>Sensor, IED,PSAU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,</a:t>
            </a:r>
            <a:r>
              <a:rPr lang="de-DE" altLang="zh-CN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DMS</a:t>
            </a:r>
          </a:p>
          <a:p>
            <a:pPr marL="342900" indent="-342900">
              <a:buFont typeface="Wingdings" charset="2"/>
              <a:buChar char="n"/>
            </a:pPr>
            <a:endParaRPr lang="de-DE" sz="1600" dirty="0"/>
          </a:p>
          <a:p>
            <a:pPr marL="342900" indent="-342900">
              <a:buFont typeface="Wingdings" charset="2"/>
              <a:buChar char="n"/>
            </a:pPr>
            <a:endParaRPr lang="de-DE" sz="1400" dirty="0" smtClean="0"/>
          </a:p>
          <a:p>
            <a:pPr marL="342900" indent="-342900">
              <a:buFont typeface="Wingdings" charset="2"/>
              <a:buChar char="n"/>
            </a:pPr>
            <a:endParaRPr lang="de-DE" sz="1400" dirty="0"/>
          </a:p>
          <a:p>
            <a:pPr marL="342900" indent="-342900">
              <a:buFont typeface="Wingdings" charset="2"/>
              <a:buChar char="n"/>
            </a:pPr>
            <a:endParaRPr lang="de-DE" sz="1400" dirty="0" smtClean="0"/>
          </a:p>
          <a:p>
            <a:pPr marL="342900" indent="-342900">
              <a:buFont typeface="Wingdings" charset="2"/>
              <a:buChar char="n"/>
            </a:pPr>
            <a:endParaRPr lang="de-DE" sz="1400" dirty="0"/>
          </a:p>
          <a:p>
            <a:endParaRPr lang="de-DE" sz="16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619618" y="4954307"/>
            <a:ext cx="2507125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CLF</a:t>
            </a:r>
            <a:r>
              <a:rPr lang="en-US" altLang="zh-CN" sz="1200" dirty="0" smtClean="0">
                <a:latin typeface="ArialMT"/>
              </a:rPr>
              <a:t>: Communication Link Failure</a:t>
            </a:r>
            <a:r>
              <a:rPr lang="en-US" altLang="zh-CN" sz="1200" dirty="0">
                <a:latin typeface="ArialMT"/>
              </a:rPr>
              <a:t>, </a:t>
            </a:r>
            <a:endParaRPr lang="en-US" altLang="zh-CN" sz="1200" dirty="0" smtClean="0">
              <a:latin typeface="ArialMT"/>
            </a:endParaRPr>
          </a:p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DC</a:t>
            </a:r>
            <a:r>
              <a:rPr lang="en-US" altLang="zh-CN" sz="1200" dirty="0" smtClean="0">
                <a:latin typeface="ArialMT"/>
              </a:rPr>
              <a:t>: </a:t>
            </a:r>
            <a:r>
              <a:rPr lang="en-US" altLang="zh-CN" sz="1200" dirty="0">
                <a:latin typeface="ArialMT"/>
              </a:rPr>
              <a:t>Data Corruption, </a:t>
            </a:r>
            <a:endParaRPr lang="en-US" altLang="zh-CN" sz="1200" dirty="0" smtClean="0">
              <a:latin typeface="ArialMT"/>
            </a:endParaRPr>
          </a:p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DPB</a:t>
            </a:r>
            <a:r>
              <a:rPr lang="en-US" altLang="zh-CN" sz="1200" dirty="0" smtClean="0">
                <a:latin typeface="ArialMT"/>
              </a:rPr>
              <a:t>: Device </a:t>
            </a:r>
            <a:r>
              <a:rPr lang="en-US" altLang="zh-CN" sz="1200" dirty="0">
                <a:latin typeface="ArialMT"/>
              </a:rPr>
              <a:t>physically </a:t>
            </a:r>
            <a:r>
              <a:rPr lang="en-US" altLang="zh-CN" sz="1200" dirty="0" smtClean="0">
                <a:latin typeface="ArialMT"/>
              </a:rPr>
              <a:t>Breakdown,</a:t>
            </a:r>
            <a:endParaRPr lang="en-US" altLang="zh-CN" sz="1200" dirty="0"/>
          </a:p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DH: </a:t>
            </a:r>
            <a:r>
              <a:rPr lang="en-US" altLang="zh-CN" sz="1200" dirty="0">
                <a:latin typeface="ArialMT"/>
              </a:rPr>
              <a:t>D</a:t>
            </a:r>
            <a:r>
              <a:rPr lang="en-US" altLang="zh-CN" sz="1200" dirty="0" smtClean="0">
                <a:latin typeface="ArialMT"/>
              </a:rPr>
              <a:t>atabase Hacked </a:t>
            </a:r>
            <a:endParaRPr lang="en-US" altLang="zh-CN" sz="1200" dirty="0" smtClean="0"/>
          </a:p>
          <a:p>
            <a:endParaRPr kumimoji="1" lang="zh-CN" altLang="en-US" sz="1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402684" y="5820058"/>
            <a:ext cx="281987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 smtClean="0"/>
              <a:t>Source</a:t>
            </a:r>
            <a:r>
              <a:rPr lang="de-DE" altLang="zh-CN" sz="1000" dirty="0"/>
              <a:t>:</a:t>
            </a:r>
            <a:r>
              <a:rPr lang="en-US" altLang="zh-CN" sz="1000" dirty="0" err="1" smtClean="0"/>
              <a:t>Zeng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Rongfei</a:t>
            </a:r>
            <a:r>
              <a:rPr lang="en-US" altLang="zh-CN" sz="1000" dirty="0"/>
              <a:t>, et al. "Dependability analysis of control center networks in smart grid </a:t>
            </a:r>
            <a:r>
              <a:rPr lang="en-US" altLang="zh-CN" sz="1000" dirty="0" smtClean="0"/>
              <a:t>using </a:t>
            </a:r>
            <a:r>
              <a:rPr lang="en-US" altLang="zh-CN" sz="1000" dirty="0"/>
              <a:t>stochastic petri nets</a:t>
            </a:r>
            <a:r>
              <a:rPr lang="en-US" altLang="zh-CN" sz="1000" dirty="0" smtClean="0"/>
              <a:t>.” </a:t>
            </a:r>
          </a:p>
          <a:p>
            <a:r>
              <a:rPr lang="en-US" altLang="zh-CN" sz="1000" i="1" dirty="0"/>
              <a:t> </a:t>
            </a:r>
            <a:r>
              <a:rPr lang="en-US" altLang="zh-CN" sz="1000" i="1" dirty="0" smtClean="0"/>
              <a:t>        </a:t>
            </a:r>
            <a:endParaRPr lang="en-US" altLang="zh-CN" sz="1000" dirty="0"/>
          </a:p>
        </p:txBody>
      </p:sp>
      <p:sp>
        <p:nvSpPr>
          <p:cNvPr id="10" name="文本框 9"/>
          <p:cNvSpPr txBox="1"/>
          <p:nvPr/>
        </p:nvSpPr>
        <p:spPr>
          <a:xfrm>
            <a:off x="3437327" y="745030"/>
            <a:ext cx="38867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defTabSz="216000" eaLnBrk="1" hangingPunct="1">
              <a:spcBef>
                <a:spcPts val="0"/>
              </a:spcBef>
              <a:buClr>
                <a:srgbClr val="DD402D"/>
              </a:buClr>
              <a:buFont typeface="Wingdings" charset="2"/>
              <a:buChar char="n"/>
              <a:tabLst>
                <a:tab pos="216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cs typeface="Arial" panose="020B0604020202020204" pitchFamily="34" charset="0"/>
              </a:rPr>
              <a:t>Failure </a:t>
            </a:r>
            <a:r>
              <a:rPr lang="de-DE" altLang="zh-CN" sz="1600" dirty="0">
                <a:solidFill>
                  <a:prstClr val="black"/>
                </a:solidFill>
                <a:cs typeface="Arial" panose="020B0604020202020204" pitchFamily="34" charset="0"/>
              </a:rPr>
              <a:t>modes:</a:t>
            </a:r>
          </a:p>
          <a:p>
            <a:r>
              <a:rPr kumimoji="1" lang="de-DE" altLang="zh-CN" sz="1400" dirty="0" smtClean="0"/>
              <a:t> </a:t>
            </a:r>
            <a:endParaRPr kumimoji="1" lang="zh-CN" altLang="en-US" sz="1400" dirty="0" smtClean="0"/>
          </a:p>
        </p:txBody>
      </p:sp>
      <p:pic>
        <p:nvPicPr>
          <p:cNvPr id="12" name="图片 11" descr="Snip20171002_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07" y="1322025"/>
            <a:ext cx="2853015" cy="219070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5740" y="3531196"/>
            <a:ext cx="361845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defTabSz="216000" eaLnBrk="1" hangingPunct="1">
              <a:spcBef>
                <a:spcPts val="0"/>
              </a:spcBef>
              <a:buClr>
                <a:srgbClr val="DD402D"/>
              </a:buClr>
              <a:buFont typeface="Wingdings" charset="2"/>
              <a:buChar char="n"/>
              <a:tabLst>
                <a:tab pos="216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cs typeface="Arial" panose="020B0604020202020204" pitchFamily="34" charset="0"/>
              </a:rPr>
              <a:t>Transition firing rates:</a:t>
            </a:r>
            <a:endParaRPr lang="de-DE" altLang="zh-CN" sz="16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endParaRPr kumimoji="1" lang="zh-CN" altLang="en-US" sz="1400" dirty="0" smtClean="0"/>
          </a:p>
        </p:txBody>
      </p:sp>
      <p:pic>
        <p:nvPicPr>
          <p:cNvPr id="15" name="图片 14" descr="Snip20171002_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5" y="3911309"/>
            <a:ext cx="2957393" cy="1017838"/>
          </a:xfrm>
          <a:prstGeom prst="rect">
            <a:avLst/>
          </a:prstGeom>
        </p:spPr>
      </p:pic>
      <p:pic>
        <p:nvPicPr>
          <p:cNvPr id="19" name="图片 18" descr="Snip20171002_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41" y="1285133"/>
            <a:ext cx="2830285" cy="2452914"/>
          </a:xfrm>
          <a:prstGeom prst="rect">
            <a:avLst/>
          </a:prstGeom>
        </p:spPr>
      </p:pic>
      <p:pic>
        <p:nvPicPr>
          <p:cNvPr id="20" name="图片 19" descr="Snip20171002_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57" y="1345329"/>
            <a:ext cx="2992043" cy="2376713"/>
          </a:xfrm>
          <a:prstGeom prst="rect">
            <a:avLst/>
          </a:prstGeom>
        </p:spPr>
      </p:pic>
      <p:pic>
        <p:nvPicPr>
          <p:cNvPr id="23" name="图片 22" descr="Snip20171002_3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57" y="3975732"/>
            <a:ext cx="2473558" cy="1939116"/>
          </a:xfrm>
          <a:prstGeom prst="rect">
            <a:avLst/>
          </a:prstGeom>
        </p:spPr>
      </p:pic>
      <p:pic>
        <p:nvPicPr>
          <p:cNvPr id="25" name="图片 24" descr="Snip20171002_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69" y="3880572"/>
            <a:ext cx="2934271" cy="22238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82722" y="1099555"/>
            <a:ext cx="8592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Sensor</a:t>
            </a:r>
            <a:endParaRPr kumimoji="1" lang="zh-CN" altLang="en-US" sz="14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3583471" y="3602728"/>
            <a:ext cx="7566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PSAU</a:t>
            </a:r>
            <a:endParaRPr kumimoji="1" lang="zh-CN" altLang="en-US" sz="14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6465567" y="1101028"/>
            <a:ext cx="5514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IED</a:t>
            </a:r>
            <a:endParaRPr kumimoji="1" lang="zh-CN" altLang="en-US" sz="14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6466317" y="3604201"/>
            <a:ext cx="6668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DMS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4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2232</TotalTime>
  <Words>1445</Words>
  <Application>Microsoft Macintosh PowerPoint</Application>
  <PresentationFormat>全屏显示(4:3)</PresentationFormat>
  <Paragraphs>212</Paragraphs>
  <Slides>27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Folienmaster ACS | E.ON ERC - Content slides</vt:lpstr>
      <vt:lpstr>Folienmaster ACS | E.ON ERC - Title-/Last-slides</vt:lpstr>
      <vt:lpstr>A study on the modeling of the distribution automation systems using Petri Nets</vt:lpstr>
      <vt:lpstr>Motivation</vt:lpstr>
      <vt:lpstr>Aim</vt:lpstr>
      <vt:lpstr>Petri Nets Basis</vt:lpstr>
      <vt:lpstr>Petri Nets Types and tools</vt:lpstr>
      <vt:lpstr>IDE4L project  Automation concept and architecture</vt:lpstr>
      <vt:lpstr>Performance analysis SCPN</vt:lpstr>
      <vt:lpstr>Qualitative analysis SCPN</vt:lpstr>
      <vt:lpstr>Performance analysis STPN: Definetion of failure modes</vt:lpstr>
      <vt:lpstr>Performance analysis STPN: Calculation method of dependability</vt:lpstr>
      <vt:lpstr>Performance analysis Centralized Automation(CA)</vt:lpstr>
      <vt:lpstr>Performance analysis IDE4L</vt:lpstr>
      <vt:lpstr>Protection approaches DMS-backup strategy</vt:lpstr>
      <vt:lpstr>Protection approaches Bad/Missing data detection/correction</vt:lpstr>
      <vt:lpstr>Protection approaches IED separation</vt:lpstr>
      <vt:lpstr>Protection approaches PSAU migration</vt:lpstr>
      <vt:lpstr>Protection approaches PSAU double virtualization</vt:lpstr>
      <vt:lpstr>Protection approaches IED separation &amp; PSAU migration</vt:lpstr>
      <vt:lpstr>Performance analysis KPI: Key Performance Indicator</vt:lpstr>
      <vt:lpstr>KPI Steady state availability</vt:lpstr>
      <vt:lpstr>KPI Steady state availability</vt:lpstr>
      <vt:lpstr>KPI Steady state availability</vt:lpstr>
      <vt:lpstr>KPI Steady state availability</vt:lpstr>
      <vt:lpstr>KPI Steady state availability</vt:lpstr>
      <vt:lpstr>KPI Steady state availability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346</cp:revision>
  <cp:lastPrinted>2015-12-23T08:25:11Z</cp:lastPrinted>
  <dcterms:created xsi:type="dcterms:W3CDTF">2017-04-11T14:01:11Z</dcterms:created>
  <dcterms:modified xsi:type="dcterms:W3CDTF">2017-10-04T08:23:25Z</dcterms:modified>
</cp:coreProperties>
</file>